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3" r:id="rId8"/>
    <p:sldId id="262" r:id="rId9"/>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E5A61AA0-25DF-4C7E-BEC7-1C7270B346F3}" type="datetimeFigureOut">
              <a:rPr lang="es-MX" smtClean="0"/>
              <a:t>12/11/2014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2890F16-B7E7-4626-84CC-46356CEBBD98}" type="slidenum">
              <a:rPr lang="es-MX" smtClean="0"/>
              <a:t>‹Nº›</a:t>
            </a:fld>
            <a:endParaRPr lang="es-MX"/>
          </a:p>
        </p:txBody>
      </p:sp>
    </p:spTree>
    <p:extLst>
      <p:ext uri="{BB962C8B-B14F-4D97-AF65-F5344CB8AC3E}">
        <p14:creationId xmlns:p14="http://schemas.microsoft.com/office/powerpoint/2010/main" val="24227911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5A61AA0-25DF-4C7E-BEC7-1C7270B346F3}" type="datetimeFigureOut">
              <a:rPr lang="es-MX" smtClean="0"/>
              <a:t>12/11/2014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2890F16-B7E7-4626-84CC-46356CEBBD98}" type="slidenum">
              <a:rPr lang="es-MX" smtClean="0"/>
              <a:t>‹Nº›</a:t>
            </a:fld>
            <a:endParaRPr lang="es-MX"/>
          </a:p>
        </p:txBody>
      </p:sp>
    </p:spTree>
    <p:extLst>
      <p:ext uri="{BB962C8B-B14F-4D97-AF65-F5344CB8AC3E}">
        <p14:creationId xmlns:p14="http://schemas.microsoft.com/office/powerpoint/2010/main" val="146709221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5A61AA0-25DF-4C7E-BEC7-1C7270B346F3}" type="datetimeFigureOut">
              <a:rPr lang="es-MX" smtClean="0"/>
              <a:t>12/11/2014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2890F16-B7E7-4626-84CC-46356CEBBD98}" type="slidenum">
              <a:rPr lang="es-MX" smtClean="0"/>
              <a:t>‹Nº›</a:t>
            </a:fld>
            <a:endParaRPr lang="es-MX"/>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79464930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5A61AA0-25DF-4C7E-BEC7-1C7270B346F3}" type="datetimeFigureOut">
              <a:rPr lang="es-MX" smtClean="0"/>
              <a:t>12/11/2014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2890F16-B7E7-4626-84CC-46356CEBBD98}" type="slidenum">
              <a:rPr lang="es-MX" smtClean="0"/>
              <a:t>‹Nº›</a:t>
            </a:fld>
            <a:endParaRPr lang="es-MX"/>
          </a:p>
        </p:txBody>
      </p:sp>
    </p:spTree>
    <p:extLst>
      <p:ext uri="{BB962C8B-B14F-4D97-AF65-F5344CB8AC3E}">
        <p14:creationId xmlns:p14="http://schemas.microsoft.com/office/powerpoint/2010/main" val="22845648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5A61AA0-25DF-4C7E-BEC7-1C7270B346F3}" type="datetimeFigureOut">
              <a:rPr lang="es-MX" smtClean="0"/>
              <a:t>12/11/2014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2890F16-B7E7-4626-84CC-46356CEBBD98}" type="slidenum">
              <a:rPr lang="es-MX" smtClean="0"/>
              <a:t>‹Nº›</a:t>
            </a:fld>
            <a:endParaRPr lang="es-MX"/>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42463383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s-ES" smtClean="0"/>
              <a:t>Haga clic para modificar el estilo de título del patrón</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5A61AA0-25DF-4C7E-BEC7-1C7270B346F3}" type="datetimeFigureOut">
              <a:rPr lang="es-MX" smtClean="0"/>
              <a:t>12/11/2014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2890F16-B7E7-4626-84CC-46356CEBBD98}" type="slidenum">
              <a:rPr lang="es-MX" smtClean="0"/>
              <a:t>‹Nº›</a:t>
            </a:fld>
            <a:endParaRPr lang="es-MX"/>
          </a:p>
        </p:txBody>
      </p:sp>
    </p:spTree>
    <p:extLst>
      <p:ext uri="{BB962C8B-B14F-4D97-AF65-F5344CB8AC3E}">
        <p14:creationId xmlns:p14="http://schemas.microsoft.com/office/powerpoint/2010/main" val="19748895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5A61AA0-25DF-4C7E-BEC7-1C7270B346F3}" type="datetimeFigureOut">
              <a:rPr lang="es-MX" smtClean="0"/>
              <a:t>12/11/2014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2890F16-B7E7-4626-84CC-46356CEBBD98}" type="slidenum">
              <a:rPr lang="es-MX" smtClean="0"/>
              <a:t>‹Nº›</a:t>
            </a:fld>
            <a:endParaRPr lang="es-MX"/>
          </a:p>
        </p:txBody>
      </p:sp>
    </p:spTree>
    <p:extLst>
      <p:ext uri="{BB962C8B-B14F-4D97-AF65-F5344CB8AC3E}">
        <p14:creationId xmlns:p14="http://schemas.microsoft.com/office/powerpoint/2010/main" val="342529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5A61AA0-25DF-4C7E-BEC7-1C7270B346F3}" type="datetimeFigureOut">
              <a:rPr lang="es-MX" smtClean="0"/>
              <a:t>12/11/2014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2890F16-B7E7-4626-84CC-46356CEBBD98}" type="slidenum">
              <a:rPr lang="es-MX" smtClean="0"/>
              <a:t>‹Nº›</a:t>
            </a:fld>
            <a:endParaRPr lang="es-MX"/>
          </a:p>
        </p:txBody>
      </p:sp>
    </p:spTree>
    <p:extLst>
      <p:ext uri="{BB962C8B-B14F-4D97-AF65-F5344CB8AC3E}">
        <p14:creationId xmlns:p14="http://schemas.microsoft.com/office/powerpoint/2010/main" val="31269367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E5A61AA0-25DF-4C7E-BEC7-1C7270B346F3}" type="datetimeFigureOut">
              <a:rPr lang="es-MX" smtClean="0"/>
              <a:t>12/11/2014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2890F16-B7E7-4626-84CC-46356CEBBD98}" type="slidenum">
              <a:rPr lang="es-MX" smtClean="0"/>
              <a:t>‹Nº›</a:t>
            </a:fld>
            <a:endParaRPr lang="es-MX"/>
          </a:p>
        </p:txBody>
      </p:sp>
    </p:spTree>
    <p:extLst>
      <p:ext uri="{BB962C8B-B14F-4D97-AF65-F5344CB8AC3E}">
        <p14:creationId xmlns:p14="http://schemas.microsoft.com/office/powerpoint/2010/main" val="2585966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E5A61AA0-25DF-4C7E-BEC7-1C7270B346F3}" type="datetimeFigureOut">
              <a:rPr lang="es-MX" smtClean="0"/>
              <a:t>12/11/2014</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02890F16-B7E7-4626-84CC-46356CEBBD98}" type="slidenum">
              <a:rPr lang="es-MX" smtClean="0"/>
              <a:t>‹Nº›</a:t>
            </a:fld>
            <a:endParaRPr lang="es-MX"/>
          </a:p>
        </p:txBody>
      </p:sp>
    </p:spTree>
    <p:extLst>
      <p:ext uri="{BB962C8B-B14F-4D97-AF65-F5344CB8AC3E}">
        <p14:creationId xmlns:p14="http://schemas.microsoft.com/office/powerpoint/2010/main" val="34088008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E5A61AA0-25DF-4C7E-BEC7-1C7270B346F3}" type="datetimeFigureOut">
              <a:rPr lang="es-MX" smtClean="0"/>
              <a:t>12/11/2014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2890F16-B7E7-4626-84CC-46356CEBBD98}" type="slidenum">
              <a:rPr lang="es-MX" smtClean="0"/>
              <a:t>‹Nº›</a:t>
            </a:fld>
            <a:endParaRPr lang="es-MX"/>
          </a:p>
        </p:txBody>
      </p:sp>
    </p:spTree>
    <p:extLst>
      <p:ext uri="{BB962C8B-B14F-4D97-AF65-F5344CB8AC3E}">
        <p14:creationId xmlns:p14="http://schemas.microsoft.com/office/powerpoint/2010/main" val="6155652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E5A61AA0-25DF-4C7E-BEC7-1C7270B346F3}" type="datetimeFigureOut">
              <a:rPr lang="es-MX" smtClean="0"/>
              <a:t>12/11/2014</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02890F16-B7E7-4626-84CC-46356CEBBD98}" type="slidenum">
              <a:rPr lang="es-MX" smtClean="0"/>
              <a:t>‹Nº›</a:t>
            </a:fld>
            <a:endParaRPr lang="es-MX"/>
          </a:p>
        </p:txBody>
      </p:sp>
    </p:spTree>
    <p:extLst>
      <p:ext uri="{BB962C8B-B14F-4D97-AF65-F5344CB8AC3E}">
        <p14:creationId xmlns:p14="http://schemas.microsoft.com/office/powerpoint/2010/main" val="27683557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E5A61AA0-25DF-4C7E-BEC7-1C7270B346F3}" type="datetimeFigureOut">
              <a:rPr lang="es-MX" smtClean="0"/>
              <a:t>12/11/2014</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02890F16-B7E7-4626-84CC-46356CEBBD98}" type="slidenum">
              <a:rPr lang="es-MX" smtClean="0"/>
              <a:t>‹Nº›</a:t>
            </a:fld>
            <a:endParaRPr lang="es-MX"/>
          </a:p>
        </p:txBody>
      </p:sp>
    </p:spTree>
    <p:extLst>
      <p:ext uri="{BB962C8B-B14F-4D97-AF65-F5344CB8AC3E}">
        <p14:creationId xmlns:p14="http://schemas.microsoft.com/office/powerpoint/2010/main" val="6259787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5A61AA0-25DF-4C7E-BEC7-1C7270B346F3}" type="datetimeFigureOut">
              <a:rPr lang="es-MX" smtClean="0"/>
              <a:t>12/11/2014</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02890F16-B7E7-4626-84CC-46356CEBBD98}" type="slidenum">
              <a:rPr lang="es-MX" smtClean="0"/>
              <a:t>‹Nº›</a:t>
            </a:fld>
            <a:endParaRPr lang="es-MX"/>
          </a:p>
        </p:txBody>
      </p:sp>
    </p:spTree>
    <p:extLst>
      <p:ext uri="{BB962C8B-B14F-4D97-AF65-F5344CB8AC3E}">
        <p14:creationId xmlns:p14="http://schemas.microsoft.com/office/powerpoint/2010/main" val="29143283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5A61AA0-25DF-4C7E-BEC7-1C7270B346F3}" type="datetimeFigureOut">
              <a:rPr lang="es-MX" smtClean="0"/>
              <a:t>12/11/2014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2890F16-B7E7-4626-84CC-46356CEBBD98}" type="slidenum">
              <a:rPr lang="es-MX" smtClean="0"/>
              <a:t>‹Nº›</a:t>
            </a:fld>
            <a:endParaRPr lang="es-MX"/>
          </a:p>
        </p:txBody>
      </p:sp>
    </p:spTree>
    <p:extLst>
      <p:ext uri="{BB962C8B-B14F-4D97-AF65-F5344CB8AC3E}">
        <p14:creationId xmlns:p14="http://schemas.microsoft.com/office/powerpoint/2010/main" val="19180870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5A61AA0-25DF-4C7E-BEC7-1C7270B346F3}" type="datetimeFigureOut">
              <a:rPr lang="es-MX" smtClean="0"/>
              <a:t>12/11/2014</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02890F16-B7E7-4626-84CC-46356CEBBD98}" type="slidenum">
              <a:rPr lang="es-MX" smtClean="0"/>
              <a:t>‹Nº›</a:t>
            </a:fld>
            <a:endParaRPr lang="es-MX"/>
          </a:p>
        </p:txBody>
      </p:sp>
    </p:spTree>
    <p:extLst>
      <p:ext uri="{BB962C8B-B14F-4D97-AF65-F5344CB8AC3E}">
        <p14:creationId xmlns:p14="http://schemas.microsoft.com/office/powerpoint/2010/main" val="2814392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E5A61AA0-25DF-4C7E-BEC7-1C7270B346F3}" type="datetimeFigureOut">
              <a:rPr lang="es-MX" smtClean="0"/>
              <a:t>12/11/2014</a:t>
            </a:fld>
            <a:endParaRPr lang="es-MX"/>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02890F16-B7E7-4626-84CC-46356CEBBD98}" type="slidenum">
              <a:rPr lang="es-MX" smtClean="0"/>
              <a:t>‹Nº›</a:t>
            </a:fld>
            <a:endParaRPr lang="es-MX"/>
          </a:p>
        </p:txBody>
      </p:sp>
    </p:spTree>
    <p:extLst>
      <p:ext uri="{BB962C8B-B14F-4D97-AF65-F5344CB8AC3E}">
        <p14:creationId xmlns:p14="http://schemas.microsoft.com/office/powerpoint/2010/main" val="1281382818"/>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467544" y="260648"/>
            <a:ext cx="6408712" cy="6408712"/>
          </a:xfrm>
        </p:spPr>
        <p:txBody>
          <a:bodyPr>
            <a:normAutofit fontScale="90000"/>
          </a:bodyPr>
          <a:lstStyle/>
          <a:p>
            <a:r>
              <a:rPr lang="es-MX" sz="4000" dirty="0" smtClean="0">
                <a:solidFill>
                  <a:srgbClr val="FF0000"/>
                </a:solidFill>
              </a:rPr>
              <a:t>Colegio de Bachilleres </a:t>
            </a:r>
            <a:br>
              <a:rPr lang="es-MX" sz="4000" dirty="0" smtClean="0">
                <a:solidFill>
                  <a:srgbClr val="FF0000"/>
                </a:solidFill>
              </a:rPr>
            </a:br>
            <a:r>
              <a:rPr lang="es-MX" sz="4000" dirty="0" smtClean="0">
                <a:solidFill>
                  <a:srgbClr val="FF0000"/>
                </a:solidFill>
              </a:rPr>
              <a:t>Plantel No. 20 Del Valle</a:t>
            </a:r>
            <a:br>
              <a:rPr lang="es-MX" sz="4000" dirty="0" smtClean="0">
                <a:solidFill>
                  <a:srgbClr val="FF0000"/>
                </a:solidFill>
              </a:rPr>
            </a:br>
            <a:r>
              <a:rPr lang="es-MX" sz="4000" dirty="0" smtClean="0">
                <a:solidFill>
                  <a:srgbClr val="FF0000"/>
                </a:solidFill>
              </a:rPr>
              <a:t>“Matías Romero”</a:t>
            </a:r>
            <a:br>
              <a:rPr lang="es-MX" sz="4000" dirty="0" smtClean="0">
                <a:solidFill>
                  <a:srgbClr val="FF0000"/>
                </a:solidFill>
              </a:rPr>
            </a:br>
            <a:r>
              <a:rPr lang="es-MX" sz="1100" dirty="0" smtClean="0">
                <a:solidFill>
                  <a:srgbClr val="FF0000"/>
                </a:solidFill>
              </a:rPr>
              <a:t> </a:t>
            </a:r>
            <a:r>
              <a:rPr lang="es-MX" sz="4000" dirty="0" smtClean="0">
                <a:solidFill>
                  <a:srgbClr val="FF0000"/>
                </a:solidFill>
              </a:rPr>
              <a:t/>
            </a:r>
            <a:br>
              <a:rPr lang="es-MX" sz="4000" dirty="0" smtClean="0">
                <a:solidFill>
                  <a:srgbClr val="FF0000"/>
                </a:solidFill>
              </a:rPr>
            </a:br>
            <a:r>
              <a:rPr lang="es-MX" sz="4000" dirty="0" smtClean="0">
                <a:solidFill>
                  <a:srgbClr val="FF0000"/>
                </a:solidFill>
              </a:rPr>
              <a:t>Nombre: Wendy Samantha Oropeza Olguin </a:t>
            </a:r>
            <a:br>
              <a:rPr lang="es-MX" sz="4000" dirty="0" smtClean="0">
                <a:solidFill>
                  <a:srgbClr val="FF0000"/>
                </a:solidFill>
              </a:rPr>
            </a:br>
            <a:r>
              <a:rPr lang="es-MX" sz="1100" dirty="0" smtClean="0">
                <a:solidFill>
                  <a:srgbClr val="FF0000"/>
                </a:solidFill>
              </a:rPr>
              <a:t> </a:t>
            </a:r>
            <a:r>
              <a:rPr lang="es-MX" sz="1200" dirty="0" smtClean="0">
                <a:solidFill>
                  <a:srgbClr val="FF0000"/>
                </a:solidFill>
              </a:rPr>
              <a:t> </a:t>
            </a:r>
            <a:r>
              <a:rPr lang="es-MX" sz="4000" dirty="0" smtClean="0">
                <a:solidFill>
                  <a:srgbClr val="FF0000"/>
                </a:solidFill>
              </a:rPr>
              <a:t/>
            </a:r>
            <a:br>
              <a:rPr lang="es-MX" sz="4000" dirty="0" smtClean="0">
                <a:solidFill>
                  <a:srgbClr val="FF0000"/>
                </a:solidFill>
              </a:rPr>
            </a:br>
            <a:r>
              <a:rPr lang="es-MX" sz="4000" dirty="0" smtClean="0">
                <a:solidFill>
                  <a:srgbClr val="FF0000"/>
                </a:solidFill>
              </a:rPr>
              <a:t>Materia: Tecnologías de la Información y la Comunicación I (TIC)</a:t>
            </a:r>
            <a:br>
              <a:rPr lang="es-MX" sz="4000" dirty="0" smtClean="0">
                <a:solidFill>
                  <a:srgbClr val="FF0000"/>
                </a:solidFill>
              </a:rPr>
            </a:br>
            <a:r>
              <a:rPr lang="es-MX" sz="2000" dirty="0" smtClean="0">
                <a:solidFill>
                  <a:srgbClr val="FF0000"/>
                </a:solidFill>
              </a:rPr>
              <a:t> </a:t>
            </a:r>
            <a:r>
              <a:rPr lang="es-MX" dirty="0" smtClean="0">
                <a:solidFill>
                  <a:srgbClr val="FF0000"/>
                </a:solidFill>
              </a:rPr>
              <a:t/>
            </a:r>
            <a:br>
              <a:rPr lang="es-MX" dirty="0" smtClean="0">
                <a:solidFill>
                  <a:srgbClr val="FF0000"/>
                </a:solidFill>
              </a:rPr>
            </a:br>
            <a:r>
              <a:rPr lang="es-MX" sz="4000" dirty="0" smtClean="0">
                <a:solidFill>
                  <a:srgbClr val="FF0000"/>
                </a:solidFill>
              </a:rPr>
              <a:t>Grupo:101</a:t>
            </a:r>
            <a:r>
              <a:rPr lang="es-MX" sz="4000" dirty="0" smtClean="0"/>
              <a:t/>
            </a:r>
            <a:br>
              <a:rPr lang="es-MX" sz="4000" dirty="0" smtClean="0"/>
            </a:br>
            <a:endParaRPr lang="es-MX" dirty="0"/>
          </a:p>
        </p:txBody>
      </p:sp>
    </p:spTree>
    <p:extLst>
      <p:ext uri="{BB962C8B-B14F-4D97-AF65-F5344CB8AC3E}">
        <p14:creationId xmlns:p14="http://schemas.microsoft.com/office/powerpoint/2010/main" val="43038565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539552" y="2204864"/>
            <a:ext cx="8064896" cy="1107996"/>
          </a:xfrm>
          <a:prstGeom prst="rect">
            <a:avLst/>
          </a:prstGeom>
          <a:noFill/>
        </p:spPr>
        <p:txBody>
          <a:bodyPr wrap="square" lIns="91440" tIns="45720" rIns="91440" bIns="45720">
            <a:spAutoFit/>
          </a:bodyPr>
          <a:lstStyle/>
          <a:p>
            <a:pPr algn="ctr"/>
            <a:r>
              <a:rPr lang="es-MX" sz="6600" b="1" cap="none" spc="100" dirty="0" smtClean="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rPr>
              <a:t>Las partes del teclado </a:t>
            </a:r>
            <a:endParaRPr lang="es-MX" sz="6600" b="1" cap="none" spc="100" dirty="0">
              <a:ln w="18000">
                <a:solidFill>
                  <a:schemeClr val="accent1">
                    <a:satMod val="200000"/>
                    <a:tint val="72000"/>
                  </a:schemeClr>
                </a:solidFill>
                <a:prstDash val="solid"/>
              </a:ln>
              <a:solidFill>
                <a:schemeClr val="accent1">
                  <a:satMod val="280000"/>
                  <a:tint val="100000"/>
                  <a:alpha val="5700"/>
                </a:schemeClr>
              </a:solidFill>
              <a:effectLst>
                <a:outerShdw blurRad="25000" dist="20000" dir="16020000" algn="tl">
                  <a:schemeClr val="accent1">
                    <a:satMod val="200000"/>
                    <a:shade val="1000"/>
                    <a:alpha val="60000"/>
                  </a:schemeClr>
                </a:outerShdw>
              </a:effectLst>
            </a:endParaRPr>
          </a:p>
        </p:txBody>
      </p:sp>
    </p:spTree>
    <p:extLst>
      <p:ext uri="{BB962C8B-B14F-4D97-AF65-F5344CB8AC3E}">
        <p14:creationId xmlns:p14="http://schemas.microsoft.com/office/powerpoint/2010/main" val="228811566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 fill="hold"/>
                                        <p:tgtEl>
                                          <p:spTgt spid="4"/>
                                        </p:tgtEl>
                                        <p:attrNameLst>
                                          <p:attrName>ppt_w</p:attrName>
                                        </p:attrNameLst>
                                      </p:cBhvr>
                                      <p:tavLst>
                                        <p:tav tm="0">
                                          <p:val>
                                            <p:fltVal val="0"/>
                                          </p:val>
                                        </p:tav>
                                        <p:tav tm="100000">
                                          <p:val>
                                            <p:strVal val="#ppt_w"/>
                                          </p:val>
                                        </p:tav>
                                      </p:tavLst>
                                    </p:anim>
                                    <p:anim calcmode="lin" valueType="num">
                                      <p:cBhvr>
                                        <p:cTn id="8" dur="500" fill="hold"/>
                                        <p:tgtEl>
                                          <p:spTgt spid="4"/>
                                        </p:tgtEl>
                                        <p:attrNameLst>
                                          <p:attrName>ppt_h</p:attrName>
                                        </p:attrNameLst>
                                      </p:cBhvr>
                                      <p:tavLst>
                                        <p:tav tm="0">
                                          <p:val>
                                            <p:fltVal val="0"/>
                                          </p:val>
                                        </p:tav>
                                        <p:tav tm="100000">
                                          <p:val>
                                            <p:strVal val="#ppt_h"/>
                                          </p:val>
                                        </p:tav>
                                      </p:tavLst>
                                    </p:anim>
                                    <p:animEffect transition="in" filter="fade">
                                      <p:cBhvr>
                                        <p:cTn id="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467544" y="85697"/>
            <a:ext cx="8496943" cy="1446550"/>
          </a:xfrm>
          <a:prstGeom prst="rect">
            <a:avLst/>
          </a:prstGeom>
          <a:noFill/>
        </p:spPr>
        <p:txBody>
          <a:bodyPr wrap="square" lIns="91440" tIns="45720" rIns="91440" bIns="45720">
            <a:spAutoFit/>
          </a:bodyPr>
          <a:lstStyle/>
          <a:p>
            <a:pPr algn="ctr"/>
            <a:r>
              <a:rPr lang="es-MX" sz="4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¿Para </a:t>
            </a:r>
            <a:r>
              <a:rPr lang="es-MX" sz="4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que </a:t>
            </a:r>
            <a:r>
              <a:rPr lang="es-MX" sz="4400" b="1" cap="none" spc="0" dirty="0" smtClean="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nos </a:t>
            </a:r>
            <a:r>
              <a:rPr lang="es-MX" sz="4400" b="1" cap="none" spc="0" dirty="0">
                <a:ln w="10541" cmpd="sng">
                  <a:solidFill>
                    <a:srgbClr val="7D7D7D">
                      <a:tint val="100000"/>
                      <a:shade val="100000"/>
                      <a:satMod val="110000"/>
                    </a:srgbClr>
                  </a:solidFill>
                  <a:prstDash val="solid"/>
                </a:ln>
                <a:gradFill>
                  <a:gsLst>
                    <a:gs pos="0">
                      <a:srgbClr val="FFFFFF">
                        <a:tint val="40000"/>
                        <a:satMod val="250000"/>
                      </a:srgbClr>
                    </a:gs>
                    <a:gs pos="9000">
                      <a:srgbClr val="FFFFFF">
                        <a:tint val="52000"/>
                        <a:satMod val="300000"/>
                      </a:srgbClr>
                    </a:gs>
                    <a:gs pos="50000">
                      <a:srgbClr val="FFFFFF">
                        <a:shade val="20000"/>
                        <a:satMod val="300000"/>
                      </a:srgbClr>
                    </a:gs>
                    <a:gs pos="79000">
                      <a:srgbClr val="FFFFFF">
                        <a:tint val="52000"/>
                        <a:satMod val="300000"/>
                      </a:srgbClr>
                    </a:gs>
                    <a:gs pos="100000">
                      <a:srgbClr val="FFFFFF">
                        <a:tint val="40000"/>
                        <a:satMod val="250000"/>
                      </a:srgbClr>
                    </a:gs>
                  </a:gsLst>
                  <a:lin ang="5400000"/>
                </a:gradFill>
                <a:effectLst/>
              </a:rPr>
              <a:t>sirven las teclas de navegación?</a:t>
            </a:r>
          </a:p>
        </p:txBody>
      </p:sp>
      <p:sp>
        <p:nvSpPr>
          <p:cNvPr id="2" name="1 Marcador de contenido"/>
          <p:cNvSpPr>
            <a:spLocks noGrp="1"/>
          </p:cNvSpPr>
          <p:nvPr>
            <p:ph idx="1"/>
          </p:nvPr>
        </p:nvSpPr>
        <p:spPr>
          <a:xfrm>
            <a:off x="467544" y="1988840"/>
            <a:ext cx="8229600" cy="4525963"/>
          </a:xfrm>
        </p:spPr>
        <p:txBody>
          <a:bodyPr>
            <a:normAutofit/>
          </a:bodyPr>
          <a:lstStyle/>
          <a:p>
            <a:r>
              <a:rPr lang="es-MX" sz="2400" dirty="0"/>
              <a:t>son las teclas de un teclado de ordenador que sirven para mover el cursor en una dirección específica</a:t>
            </a:r>
            <a:r>
              <a:rPr lang="es-MX" sz="2400" dirty="0" smtClean="0"/>
              <a:t>.</a:t>
            </a:r>
            <a:r>
              <a:rPr lang="es-MX" sz="2400" dirty="0"/>
              <a:t> También sirve para desplazarse con el cursor hacia cualquier parte de la pantalla del computador. El término "tecla de movimiento de cursor" es distinto de "flecha de dirección" en que las teclas de movimiento pueden referirse a cualquier grupo de teclas en un teclado de ordenador diseñadas para mover el cursor, mientras que las flechas de dirección normalmente se refiere a una de las cuatro teclas específicas marcadas con flechas</a:t>
            </a:r>
            <a:r>
              <a:rPr lang="es-MX" sz="2400" dirty="0" smtClean="0"/>
              <a:t>.</a:t>
            </a:r>
            <a:endParaRPr lang="es-MX" sz="2400" dirty="0"/>
          </a:p>
        </p:txBody>
      </p:sp>
    </p:spTree>
    <p:extLst>
      <p:ext uri="{BB962C8B-B14F-4D97-AF65-F5344CB8AC3E}">
        <p14:creationId xmlns:p14="http://schemas.microsoft.com/office/powerpoint/2010/main" val="159398960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4" presetClass="emph" presetSubtype="0" fill="hold" nodeType="withEffect">
                                  <p:stCondLst>
                                    <p:cond delay="0"/>
                                  </p:stCondLst>
                                  <p:iterate type="lt">
                                    <p:tmPct val="10000"/>
                                  </p:iterate>
                                  <p:childTnLst>
                                    <p:animMotion origin="layout" path="M 0.0 0.0 L 0.0 -0.07213" pathEditMode="relative" ptsTypes="">
                                      <p:cBhvr>
                                        <p:cTn id="6" dur="250" accel="50000" decel="50000" autoRev="1" fill="hold">
                                          <p:stCondLst>
                                            <p:cond delay="0"/>
                                          </p:stCondLst>
                                        </p:cTn>
                                        <p:tgtEl>
                                          <p:spTgt spid="4">
                                            <p:txEl>
                                              <p:pRg st="0" end="0"/>
                                            </p:txEl>
                                          </p:spTgt>
                                        </p:tgtEl>
                                        <p:attrNameLst>
                                          <p:attrName>ppt_x</p:attrName>
                                          <p:attrName>ppt_y</p:attrName>
                                        </p:attrNameLst>
                                      </p:cBhvr>
                                    </p:animMotion>
                                    <p:animRot by="1500000">
                                      <p:cBhvr>
                                        <p:cTn id="7" dur="125" fill="hold">
                                          <p:stCondLst>
                                            <p:cond delay="0"/>
                                          </p:stCondLst>
                                        </p:cTn>
                                        <p:tgtEl>
                                          <p:spTgt spid="4">
                                            <p:txEl>
                                              <p:pRg st="0" end="0"/>
                                            </p:txEl>
                                          </p:spTgt>
                                        </p:tgtEl>
                                        <p:attrNameLst>
                                          <p:attrName>r</p:attrName>
                                        </p:attrNameLst>
                                      </p:cBhvr>
                                    </p:animRot>
                                    <p:animRot by="-1500000">
                                      <p:cBhvr>
                                        <p:cTn id="8" dur="125" fill="hold">
                                          <p:stCondLst>
                                            <p:cond delay="125"/>
                                          </p:stCondLst>
                                        </p:cTn>
                                        <p:tgtEl>
                                          <p:spTgt spid="4">
                                            <p:txEl>
                                              <p:pRg st="0" end="0"/>
                                            </p:txEl>
                                          </p:spTgt>
                                        </p:tgtEl>
                                        <p:attrNameLst>
                                          <p:attrName>r</p:attrName>
                                        </p:attrNameLst>
                                      </p:cBhvr>
                                    </p:animRot>
                                    <p:animRot by="-1500000">
                                      <p:cBhvr>
                                        <p:cTn id="9" dur="125" fill="hold">
                                          <p:stCondLst>
                                            <p:cond delay="250"/>
                                          </p:stCondLst>
                                        </p:cTn>
                                        <p:tgtEl>
                                          <p:spTgt spid="4">
                                            <p:txEl>
                                              <p:pRg st="0" end="0"/>
                                            </p:txEl>
                                          </p:spTgt>
                                        </p:tgtEl>
                                        <p:attrNameLst>
                                          <p:attrName>r</p:attrName>
                                        </p:attrNameLst>
                                      </p:cBhvr>
                                    </p:animRot>
                                    <p:animRot by="1500000">
                                      <p:cBhvr>
                                        <p:cTn id="10" dur="125" fill="hold">
                                          <p:stCondLst>
                                            <p:cond delay="375"/>
                                          </p:stCondLst>
                                        </p:cTn>
                                        <p:tgtEl>
                                          <p:spTgt spid="4">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323528" y="1628800"/>
            <a:ext cx="8568952" cy="4896544"/>
          </a:xfrm>
        </p:spPr>
        <p:txBody>
          <a:bodyPr/>
          <a:lstStyle/>
          <a:p>
            <a:r>
              <a:rPr lang="es-MX" sz="2400" dirty="0"/>
              <a:t>es un término informático referente al conjunto de caracteres numéricos y alfabéticos de los cuales dispone una computadora. Ocurre correspondencia casi exacta con los caracteres que aparecen en un teclado de computadora.</a:t>
            </a:r>
          </a:p>
          <a:p>
            <a:r>
              <a:rPr lang="es-MX" sz="2400" dirty="0"/>
              <a:t>Un conjunto de caracteres alfanuméricos consiste en las letras del alfabeto y los números 0 al 9. </a:t>
            </a:r>
          </a:p>
          <a:p>
            <a:endParaRPr lang="es-MX" dirty="0"/>
          </a:p>
        </p:txBody>
      </p:sp>
      <p:sp>
        <p:nvSpPr>
          <p:cNvPr id="4" name="3 Rectángulo"/>
          <p:cNvSpPr/>
          <p:nvPr/>
        </p:nvSpPr>
        <p:spPr>
          <a:xfrm>
            <a:off x="993457" y="332656"/>
            <a:ext cx="7157087" cy="923330"/>
          </a:xfrm>
          <a:prstGeom prst="rect">
            <a:avLst/>
          </a:prstGeom>
          <a:noFill/>
        </p:spPr>
        <p:txBody>
          <a:bodyPr wrap="none" lIns="91440" tIns="45720" rIns="91440" bIns="45720">
            <a:spAutoFit/>
          </a:bodyPr>
          <a:lstStyle/>
          <a:p>
            <a:pPr algn="ctr"/>
            <a:r>
              <a:rPr lang="es-MX"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T</a:t>
            </a:r>
            <a:r>
              <a:rPr lang="es-MX"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eclado </a:t>
            </a:r>
            <a:r>
              <a:rPr lang="es-MX" sz="54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A</a:t>
            </a:r>
            <a:r>
              <a:rPr lang="es-MX"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lfanumérico</a:t>
            </a:r>
            <a:endParaRPr lang="es-MX"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extLst>
      <p:ext uri="{BB962C8B-B14F-4D97-AF65-F5344CB8AC3E}">
        <p14:creationId xmlns:p14="http://schemas.microsoft.com/office/powerpoint/2010/main" val="3446399552"/>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circle(in)">
                                      <p:cBhvr>
                                        <p:cTn id="7" dur="2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340768"/>
            <a:ext cx="8712968" cy="5256584"/>
          </a:xfrm>
        </p:spPr>
        <p:txBody>
          <a:bodyPr>
            <a:normAutofit/>
          </a:bodyPr>
          <a:lstStyle/>
          <a:p>
            <a:r>
              <a:rPr lang="es-MX" sz="2400" dirty="0" smtClean="0"/>
              <a:t>Básicamente </a:t>
            </a:r>
            <a:r>
              <a:rPr lang="es-MX" sz="2400" dirty="0"/>
              <a:t>tiene dos </a:t>
            </a:r>
            <a:r>
              <a:rPr lang="es-MX" sz="2400" u="sng" dirty="0"/>
              <a:t>f</a:t>
            </a:r>
            <a:r>
              <a:rPr lang="es-MX" sz="2400" dirty="0"/>
              <a:t>unciones</a:t>
            </a:r>
            <a:r>
              <a:rPr lang="es-MX" sz="2400" dirty="0"/>
              <a:t> diferentes:</a:t>
            </a:r>
            <a:br>
              <a:rPr lang="es-MX" sz="2400" dirty="0"/>
            </a:br>
            <a:r>
              <a:rPr lang="es-MX" sz="2400" dirty="0"/>
              <a:t/>
            </a:r>
            <a:br>
              <a:rPr lang="es-MX" sz="2400" dirty="0"/>
            </a:br>
            <a:r>
              <a:rPr lang="es-MX" sz="2400" dirty="0"/>
              <a:t>* Si está activa la tecla </a:t>
            </a:r>
            <a:r>
              <a:rPr lang="es-MX" sz="2400" dirty="0" err="1"/>
              <a:t>Num</a:t>
            </a:r>
            <a:r>
              <a:rPr lang="es-MX" sz="2400" dirty="0"/>
              <a:t> </a:t>
            </a:r>
            <a:r>
              <a:rPr lang="es-MX" sz="2400" dirty="0" err="1"/>
              <a:t>Lock</a:t>
            </a:r>
            <a:r>
              <a:rPr lang="es-MX" sz="2400" dirty="0"/>
              <a:t>, las teclas del teclado numérico escribirán sus números correspondientes.</a:t>
            </a:r>
            <a:br>
              <a:rPr lang="es-MX" sz="2400" dirty="0"/>
            </a:br>
            <a:r>
              <a:rPr lang="es-MX" sz="2400" dirty="0"/>
              <a:t/>
            </a:r>
            <a:br>
              <a:rPr lang="es-MX" sz="2400" dirty="0"/>
            </a:br>
            <a:r>
              <a:rPr lang="es-MX" sz="2400" dirty="0"/>
              <a:t>* Si no está activa la tecla </a:t>
            </a:r>
            <a:r>
              <a:rPr lang="es-MX" sz="2400" dirty="0" err="1"/>
              <a:t>Num</a:t>
            </a:r>
            <a:r>
              <a:rPr lang="es-MX" sz="2400" dirty="0"/>
              <a:t> </a:t>
            </a:r>
            <a:r>
              <a:rPr lang="es-MX" sz="2400" dirty="0" err="1"/>
              <a:t>Lock</a:t>
            </a:r>
            <a:r>
              <a:rPr lang="es-MX" sz="2400" dirty="0"/>
              <a:t>, esas teclas se convertirán en teclas de direcciones o de navegación. En general el 8 será la dirección hacia arriba, el 2 la dirección hacia abajo, y el 4 y 5 serán las direcciones izquierda y derecha respectivamente. En algunos casos también se emplean los restantes números como direcciones diagonales.</a:t>
            </a:r>
            <a:br>
              <a:rPr lang="es-MX" sz="2400" dirty="0"/>
            </a:br>
            <a:endParaRPr lang="es-MX" sz="2400" dirty="0"/>
          </a:p>
        </p:txBody>
      </p:sp>
      <p:sp>
        <p:nvSpPr>
          <p:cNvPr id="4" name="3 Rectángulo"/>
          <p:cNvSpPr/>
          <p:nvPr/>
        </p:nvSpPr>
        <p:spPr>
          <a:xfrm>
            <a:off x="1547664" y="188640"/>
            <a:ext cx="6048671" cy="923330"/>
          </a:xfrm>
          <a:prstGeom prst="rect">
            <a:avLst/>
          </a:prstGeom>
          <a:noFill/>
        </p:spPr>
        <p:txBody>
          <a:bodyPr wrap="square" lIns="91440" tIns="45720" rIns="91440" bIns="45720">
            <a:spAutoFit/>
          </a:bodyPr>
          <a:lstStyle/>
          <a:p>
            <a:pPr algn="ctr"/>
            <a:r>
              <a:rPr lang="es-MX" sz="5400" b="1" cap="none" spc="0"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Teclado Numérico</a:t>
            </a:r>
            <a:endParaRPr lang="es-MX"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2342241600"/>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p:cTn id="7" dur="1000" fill="hold"/>
                                        <p:tgtEl>
                                          <p:spTgt spid="4">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4">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4">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844824"/>
            <a:ext cx="8712968" cy="4752528"/>
          </a:xfrm>
        </p:spPr>
        <p:txBody>
          <a:bodyPr>
            <a:normAutofit/>
          </a:bodyPr>
          <a:lstStyle/>
          <a:p>
            <a:r>
              <a:rPr lang="es-ES" sz="2400" dirty="0" smtClean="0"/>
              <a:t>Es </a:t>
            </a:r>
            <a:r>
              <a:rPr lang="es-ES" sz="2400" dirty="0"/>
              <a:t>una tecla en la primera línea de un teclado de un ordenador que puede ser programada para que el sistema operativo o un determinado programa realice ciertas acciones. En muchos equipos, algunas teclas de función tienen usos predeterminados en el arranque.</a:t>
            </a:r>
            <a:endParaRPr lang="es-MX" sz="2400" dirty="0"/>
          </a:p>
        </p:txBody>
      </p:sp>
      <p:sp>
        <p:nvSpPr>
          <p:cNvPr id="4" name="3 Rectángulo"/>
          <p:cNvSpPr/>
          <p:nvPr/>
        </p:nvSpPr>
        <p:spPr>
          <a:xfrm>
            <a:off x="1403648" y="188640"/>
            <a:ext cx="6048671" cy="923330"/>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es-MX" sz="5400" b="1"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T</a:t>
            </a:r>
            <a:r>
              <a:rPr lang="es-MX"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eclas </a:t>
            </a:r>
            <a:r>
              <a:rPr lang="es-MX"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de </a:t>
            </a:r>
            <a:r>
              <a:rPr lang="es-MX" sz="54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Función</a:t>
            </a:r>
            <a:endParaRPr lang="es-MX" sz="54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Tree>
    <p:extLst>
      <p:ext uri="{BB962C8B-B14F-4D97-AF65-F5344CB8AC3E}">
        <p14:creationId xmlns:p14="http://schemas.microsoft.com/office/powerpoint/2010/main" val="384829601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251520" y="1268760"/>
            <a:ext cx="8640960" cy="5400600"/>
          </a:xfrm>
        </p:spPr>
        <p:txBody>
          <a:bodyPr>
            <a:normAutofit fontScale="62500" lnSpcReduction="20000"/>
          </a:bodyPr>
          <a:lstStyle/>
          <a:p>
            <a:r>
              <a:rPr lang="es-MX" sz="3400" dirty="0"/>
              <a:t>Algunas de las teclas en el teclado tienen una función específica, lo que significa que al presionarlas, en vez de aparecer un carácter en la pantalla, se realiza una función. Las funciones de las que hablamos pueden incluir: </a:t>
            </a:r>
          </a:p>
          <a:p>
            <a:pPr marL="0" indent="0">
              <a:buNone/>
            </a:pPr>
            <a:endParaRPr lang="es-MX" sz="3400" dirty="0"/>
          </a:p>
          <a:p>
            <a:r>
              <a:rPr lang="es-MX" sz="3400" dirty="0"/>
              <a:t>Cambiar la posición del cursor </a:t>
            </a:r>
          </a:p>
          <a:p>
            <a:endParaRPr lang="es-MX" sz="3400" dirty="0"/>
          </a:p>
          <a:p>
            <a:r>
              <a:rPr lang="es-MX" sz="3400" dirty="0"/>
              <a:t>•Re </a:t>
            </a:r>
            <a:r>
              <a:rPr lang="es-MX" sz="3400" dirty="0" err="1"/>
              <a:t>Pag</a:t>
            </a:r>
            <a:r>
              <a:rPr lang="es-MX" sz="3400" dirty="0"/>
              <a:t> (regresar página): Hace que el cursor retroceda una página o hasta el principio de la página si se trata de un documento corto.</a:t>
            </a:r>
          </a:p>
          <a:p>
            <a:r>
              <a:rPr lang="es-MX" sz="3400" dirty="0"/>
              <a:t>•</a:t>
            </a:r>
            <a:r>
              <a:rPr lang="es-MX" sz="3400" dirty="0" err="1"/>
              <a:t>Av</a:t>
            </a:r>
            <a:r>
              <a:rPr lang="es-MX" sz="3400" dirty="0"/>
              <a:t> </a:t>
            </a:r>
            <a:r>
              <a:rPr lang="es-MX" sz="3400" dirty="0" err="1"/>
              <a:t>Pag</a:t>
            </a:r>
            <a:r>
              <a:rPr lang="es-MX" sz="3400" dirty="0"/>
              <a:t> (avanzar página): Hace que el cursor avance una página o hasta el final de la página si se trata de un documento corto.</a:t>
            </a:r>
          </a:p>
          <a:p>
            <a:r>
              <a:rPr lang="es-MX" sz="3400" dirty="0"/>
              <a:t>•Inicio: Coloca el cursor al inicio de la línea en la que se encuentre.</a:t>
            </a:r>
          </a:p>
          <a:p>
            <a:r>
              <a:rPr lang="es-MX" sz="3400" dirty="0"/>
              <a:t>•Fin: Coloca el cursor al final de la línea en la que se encuentre.</a:t>
            </a:r>
          </a:p>
          <a:p>
            <a:endParaRPr lang="es-MX" dirty="0"/>
          </a:p>
        </p:txBody>
      </p:sp>
      <p:sp>
        <p:nvSpPr>
          <p:cNvPr id="7" name="6 Rectángulo"/>
          <p:cNvSpPr/>
          <p:nvPr/>
        </p:nvSpPr>
        <p:spPr>
          <a:xfrm>
            <a:off x="1691680" y="188640"/>
            <a:ext cx="5760639" cy="923330"/>
          </a:xfrm>
          <a:prstGeom prst="rect">
            <a:avLst/>
          </a:prstGeom>
          <a:noFill/>
        </p:spPr>
        <p:txBody>
          <a:bodyPr wrap="square" lIns="91440" tIns="45720" rIns="91440" bIns="45720">
            <a:spAutoFit/>
          </a:bodyPr>
          <a:lstStyle/>
          <a:p>
            <a:pPr algn="ctr"/>
            <a:r>
              <a:rPr lang="es-MX" sz="5400" b="1" dirty="0" smtClean="0">
                <a:ln w="17780" cmpd="sng">
                  <a:solidFill>
                    <a:schemeClr val="tx1"/>
                  </a:solidFill>
                  <a:prstDash val="solid"/>
                  <a:miter lim="800000"/>
                </a:ln>
                <a:solidFill>
                  <a:schemeClr val="accent4">
                    <a:lumMod val="60000"/>
                    <a:lumOff val="40000"/>
                  </a:schemeClr>
                </a:solidFill>
                <a:effectLst>
                  <a:outerShdw blurRad="50800" algn="tl" rotWithShape="0">
                    <a:srgbClr val="000000"/>
                  </a:outerShdw>
                </a:effectLst>
              </a:rPr>
              <a:t>T</a:t>
            </a:r>
            <a:r>
              <a:rPr lang="es-MX" sz="5400" b="1" cap="none" spc="0" dirty="0" smtClean="0">
                <a:ln w="17780" cmpd="sng">
                  <a:solidFill>
                    <a:schemeClr val="tx1"/>
                  </a:solidFill>
                  <a:prstDash val="solid"/>
                  <a:miter lim="800000"/>
                </a:ln>
                <a:solidFill>
                  <a:schemeClr val="accent4">
                    <a:lumMod val="60000"/>
                    <a:lumOff val="40000"/>
                  </a:schemeClr>
                </a:solidFill>
                <a:effectLst>
                  <a:outerShdw blurRad="50800" algn="tl" rotWithShape="0">
                    <a:srgbClr val="000000"/>
                  </a:outerShdw>
                </a:effectLst>
              </a:rPr>
              <a:t>eclas </a:t>
            </a:r>
            <a:r>
              <a:rPr lang="es-MX" sz="5400" b="1" dirty="0" smtClean="0">
                <a:ln w="17780" cmpd="sng">
                  <a:solidFill>
                    <a:schemeClr val="tx1"/>
                  </a:solidFill>
                  <a:prstDash val="solid"/>
                  <a:miter lim="800000"/>
                </a:ln>
                <a:solidFill>
                  <a:schemeClr val="accent4">
                    <a:lumMod val="60000"/>
                    <a:lumOff val="40000"/>
                  </a:schemeClr>
                </a:solidFill>
                <a:effectLst>
                  <a:outerShdw blurRad="50800" algn="tl" rotWithShape="0">
                    <a:srgbClr val="000000"/>
                  </a:outerShdw>
                </a:effectLst>
              </a:rPr>
              <a:t>E</a:t>
            </a:r>
            <a:r>
              <a:rPr lang="es-MX" sz="5400" b="1" cap="none" spc="0" dirty="0" smtClean="0">
                <a:ln w="17780" cmpd="sng">
                  <a:solidFill>
                    <a:schemeClr val="tx1"/>
                  </a:solidFill>
                  <a:prstDash val="solid"/>
                  <a:miter lim="800000"/>
                </a:ln>
                <a:solidFill>
                  <a:schemeClr val="accent4">
                    <a:lumMod val="60000"/>
                    <a:lumOff val="40000"/>
                  </a:schemeClr>
                </a:solidFill>
                <a:effectLst>
                  <a:outerShdw blurRad="50800" algn="tl" rotWithShape="0">
                    <a:srgbClr val="000000"/>
                  </a:outerShdw>
                </a:effectLst>
              </a:rPr>
              <a:t>speciales </a:t>
            </a:r>
            <a:endParaRPr lang="es-MX" sz="5400" b="1" cap="none" spc="0" dirty="0">
              <a:ln w="17780" cmpd="sng">
                <a:solidFill>
                  <a:schemeClr val="tx1"/>
                </a:solidFill>
                <a:prstDash val="solid"/>
                <a:miter lim="800000"/>
              </a:ln>
              <a:solidFill>
                <a:schemeClr val="accent4">
                  <a:lumMod val="60000"/>
                  <a:lumOff val="40000"/>
                </a:schemeClr>
              </a:solidFill>
              <a:effectLst>
                <a:outerShdw blurRad="50800" algn="tl" rotWithShape="0">
                  <a:srgbClr val="000000"/>
                </a:outerShdw>
              </a:effectLst>
            </a:endParaRPr>
          </a:p>
        </p:txBody>
      </p:sp>
    </p:spTree>
    <p:extLst>
      <p:ext uri="{BB962C8B-B14F-4D97-AF65-F5344CB8AC3E}">
        <p14:creationId xmlns:p14="http://schemas.microsoft.com/office/powerpoint/2010/main" val="2153526865"/>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5"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179512" y="1628800"/>
            <a:ext cx="8712968" cy="4896544"/>
          </a:xfrm>
        </p:spPr>
        <p:txBody>
          <a:bodyPr>
            <a:normAutofit/>
          </a:bodyPr>
          <a:lstStyle/>
          <a:p>
            <a:r>
              <a:rPr lang="es-ES" sz="2400" dirty="0"/>
              <a:t>Se etiqueta como </a:t>
            </a:r>
            <a:r>
              <a:rPr lang="es-ES" sz="2400" i="1" dirty="0" err="1"/>
              <a:t>Esc</a:t>
            </a:r>
            <a:r>
              <a:rPr lang="es-ES" sz="2400" dirty="0"/>
              <a:t> o </a:t>
            </a:r>
            <a:r>
              <a:rPr lang="es-ES" sz="2400" i="1" dirty="0"/>
              <a:t>Escape</a:t>
            </a:r>
            <a:r>
              <a:rPr lang="es-ES" sz="2400" dirty="0"/>
              <a:t> y se usa generalmente para generar el carácter escape del código ASCII, cuyo número es 27. Este carácter se utiliza generalmente para generar una secuencia de escape. Está situada, normalmente, en la esquina superior izquierda de los teclados. Su uso es continuo para pequeñas cajas de diálogo de Microsoft Windows, en las que equivale a respuestas como: </a:t>
            </a:r>
            <a:r>
              <a:rPr lang="es-ES" sz="2400" i="1" dirty="0"/>
              <a:t>No</a:t>
            </a:r>
            <a:r>
              <a:rPr lang="es-ES" sz="2400" dirty="0"/>
              <a:t>, </a:t>
            </a:r>
            <a:r>
              <a:rPr lang="es-ES" sz="2400" i="1" dirty="0"/>
              <a:t>Quitar</a:t>
            </a:r>
            <a:r>
              <a:rPr lang="es-ES" sz="2400" dirty="0"/>
              <a:t>, </a:t>
            </a:r>
            <a:r>
              <a:rPr lang="es-ES" sz="2400" i="1" dirty="0"/>
              <a:t>Salir</a:t>
            </a:r>
            <a:r>
              <a:rPr lang="es-ES" sz="2400" dirty="0"/>
              <a:t>, </a:t>
            </a:r>
            <a:r>
              <a:rPr lang="es-ES" sz="2400" i="1" dirty="0"/>
              <a:t>Cancelar</a:t>
            </a:r>
            <a:r>
              <a:rPr lang="es-ES" sz="2400" dirty="0"/>
              <a:t>, o </a:t>
            </a:r>
            <a:r>
              <a:rPr lang="es-ES" sz="2400" i="1" dirty="0"/>
              <a:t>Abortar</a:t>
            </a:r>
            <a:r>
              <a:rPr lang="es-ES" sz="2400" dirty="0"/>
              <a:t>. Curiosamente, la tecla escape no cierra las ventanas</a:t>
            </a:r>
            <a:endParaRPr lang="es-MX" sz="2400" dirty="0"/>
          </a:p>
        </p:txBody>
      </p:sp>
      <p:sp>
        <p:nvSpPr>
          <p:cNvPr id="5" name="4 Rectángulo"/>
          <p:cNvSpPr/>
          <p:nvPr/>
        </p:nvSpPr>
        <p:spPr>
          <a:xfrm>
            <a:off x="1763688" y="188640"/>
            <a:ext cx="5472608" cy="923330"/>
          </a:xfrm>
          <a:prstGeom prst="rect">
            <a:avLst/>
          </a:prstGeom>
          <a:noFill/>
        </p:spPr>
        <p:txBody>
          <a:bodyPr wrap="square" lIns="91440" tIns="45720" rIns="91440" bIns="45720">
            <a:spAutoFit/>
          </a:bodyPr>
          <a:lstStyle/>
          <a:p>
            <a:pPr algn="ctr"/>
            <a:r>
              <a:rPr lang="es-MX" sz="5400" b="1" cap="none" spc="0" dirty="0" smtClean="0">
                <a:ln w="24500" cmpd="dbl">
                  <a:solidFill>
                    <a:schemeClr val="bg1">
                      <a:lumMod val="65000"/>
                    </a:schemeClr>
                  </a:solidFill>
                  <a:prstDash val="solid"/>
                  <a:miter lim="800000"/>
                </a:ln>
                <a:solidFill>
                  <a:srgbClr val="00B0F0"/>
                </a:solidFill>
                <a:effectLst>
                  <a:outerShdw blurRad="38100" dist="38100" dir="7020000" algn="tl">
                    <a:srgbClr val="000000">
                      <a:alpha val="35000"/>
                    </a:srgbClr>
                  </a:outerShdw>
                </a:effectLst>
              </a:rPr>
              <a:t>Tecla de Escape</a:t>
            </a:r>
            <a:endParaRPr lang="es-MX" sz="5400" b="1" cap="none" spc="0" dirty="0">
              <a:ln w="24500" cmpd="dbl">
                <a:solidFill>
                  <a:schemeClr val="bg1">
                    <a:lumMod val="65000"/>
                  </a:schemeClr>
                </a:solidFill>
                <a:prstDash val="solid"/>
                <a:miter lim="800000"/>
              </a:ln>
              <a:solidFill>
                <a:srgbClr val="00B0F0"/>
              </a:solidFill>
              <a:effectLst>
                <a:outerShdw blurRad="38100" dist="38100" dir="7020000" algn="tl">
                  <a:srgbClr val="000000">
                    <a:alpha val="35000"/>
                  </a:srgbClr>
                </a:outerShdw>
              </a:effectLst>
            </a:endParaRPr>
          </a:p>
        </p:txBody>
      </p:sp>
    </p:spTree>
    <p:extLst>
      <p:ext uri="{BB962C8B-B14F-4D97-AF65-F5344CB8AC3E}">
        <p14:creationId xmlns:p14="http://schemas.microsoft.com/office/powerpoint/2010/main" val="1365865856"/>
      </p:ext>
    </p:extLst>
  </p:cSld>
  <p:clrMapOvr>
    <a:masterClrMapping/>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Faceta">
  <a:themeElements>
    <a:clrScheme name="Fac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a">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125</TotalTime>
  <Words>319</Words>
  <Application>Microsoft Office PowerPoint</Application>
  <PresentationFormat>Presentación en pantalla (4:3)</PresentationFormat>
  <Paragraphs>22</Paragraphs>
  <Slides>8</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8</vt:i4>
      </vt:variant>
    </vt:vector>
  </HeadingPairs>
  <TitlesOfParts>
    <vt:vector size="12" baseType="lpstr">
      <vt:lpstr>Arial</vt:lpstr>
      <vt:lpstr>Trebuchet MS</vt:lpstr>
      <vt:lpstr>Wingdings 3</vt:lpstr>
      <vt:lpstr>Faceta</vt:lpstr>
      <vt:lpstr>Colegio de Bachilleres  Plantel No. 20 Del Valle “Matías Romero”   Nombre: Wendy Samantha Oropeza Olguin     Materia: Tecnologías de la Información y la Comunicación I (TIC)   Grupo:101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Colegio de Bachilleres  Plantel No. 20 Del Valle “Matías Romero” Nombre: Wendy Samantha Oropeza Olguin</dc:title>
  <dc:creator>Invitado</dc:creator>
  <cp:lastModifiedBy>CIBER SERGIO</cp:lastModifiedBy>
  <cp:revision>14</cp:revision>
  <dcterms:created xsi:type="dcterms:W3CDTF">2014-11-10T22:11:20Z</dcterms:created>
  <dcterms:modified xsi:type="dcterms:W3CDTF">2014-11-13T01:41:54Z</dcterms:modified>
</cp:coreProperties>
</file>